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1" r:id="rId1"/>
  </p:sldMasterIdLst>
  <p:sldIdLst>
    <p:sldId id="256" r:id="rId2"/>
    <p:sldId id="257" r:id="rId3"/>
    <p:sldId id="258" r:id="rId4"/>
    <p:sldId id="259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1" r:id="rId13"/>
    <p:sldId id="272" r:id="rId14"/>
    <p:sldId id="273" r:id="rId15"/>
    <p:sldId id="274" r:id="rId16"/>
    <p:sldId id="275" r:id="rId17"/>
    <p:sldId id="276" r:id="rId18"/>
    <p:sldId id="277" r:id="rId19"/>
    <p:sldId id="278" r:id="rId20"/>
    <p:sldId id="279" r:id="rId21"/>
    <p:sldId id="280" r:id="rId22"/>
    <p:sldId id="281" r:id="rId23"/>
    <p:sldId id="282" r:id="rId24"/>
    <p:sldId id="283" r:id="rId25"/>
    <p:sldId id="284" r:id="rId26"/>
  </p:sldIdLst>
  <p:sldSz cx="9144000" cy="6858000" type="screen4x3"/>
  <p:notesSz cx="6858000" cy="9144000"/>
  <p:defaultTextStyle>
    <a:defPPr>
      <a:defRPr lang="pt-B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542" autoAdjust="0"/>
    <p:restoredTop sz="94660"/>
  </p:normalViewPr>
  <p:slideViewPr>
    <p:cSldViewPr>
      <p:cViewPr varScale="1">
        <p:scale>
          <a:sx n="74" d="100"/>
          <a:sy n="74" d="100"/>
        </p:scale>
        <p:origin x="-105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010" name="Group 2"/>
          <p:cNvGrpSpPr>
            <a:grpSpLocks/>
          </p:cNvGrpSpPr>
          <p:nvPr/>
        </p:nvGrpSpPr>
        <p:grpSpPr bwMode="auto">
          <a:xfrm>
            <a:off x="0" y="0"/>
            <a:ext cx="5867400" cy="6858000"/>
            <a:chOff x="0" y="0"/>
            <a:chExt cx="3696" cy="4320"/>
          </a:xfrm>
        </p:grpSpPr>
        <p:sp>
          <p:nvSpPr>
            <p:cNvPr id="43011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2880" cy="4320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kumimoji="1" lang="pt-BR" sz="2400">
                <a:latin typeface="Times New Roman" pitchFamily="18" charset="0"/>
              </a:endParaRPr>
            </a:p>
          </p:txBody>
        </p:sp>
        <p:sp>
          <p:nvSpPr>
            <p:cNvPr id="43012" name="AutoShape 4"/>
            <p:cNvSpPr>
              <a:spLocks noChangeArrowheads="1"/>
            </p:cNvSpPr>
            <p:nvPr/>
          </p:nvSpPr>
          <p:spPr bwMode="white">
            <a:xfrm>
              <a:off x="432" y="624"/>
              <a:ext cx="3264" cy="120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kumimoji="1" lang="pt-BR" sz="2400">
                <a:latin typeface="Times New Roman" pitchFamily="18" charset="0"/>
              </a:endParaRPr>
            </a:p>
          </p:txBody>
        </p:sp>
      </p:grpSp>
      <p:grpSp>
        <p:nvGrpSpPr>
          <p:cNvPr id="43013" name="Group 5"/>
          <p:cNvGrpSpPr>
            <a:grpSpLocks/>
          </p:cNvGrpSpPr>
          <p:nvPr/>
        </p:nvGrpSpPr>
        <p:grpSpPr bwMode="auto">
          <a:xfrm>
            <a:off x="3632200" y="4889500"/>
            <a:ext cx="4876800" cy="319088"/>
            <a:chOff x="2288" y="3080"/>
            <a:chExt cx="3072" cy="201"/>
          </a:xfrm>
        </p:grpSpPr>
        <p:sp>
          <p:nvSpPr>
            <p:cNvPr id="43014" name="AutoShape 6"/>
            <p:cNvSpPr>
              <a:spLocks noChangeArrowheads="1"/>
            </p:cNvSpPr>
            <p:nvPr/>
          </p:nvSpPr>
          <p:spPr bwMode="auto">
            <a:xfrm flipH="1">
              <a:off x="2288" y="3080"/>
              <a:ext cx="2914" cy="200"/>
            </a:xfrm>
            <a:prstGeom prst="roundRect">
              <a:avLst>
                <a:gd name="adj" fmla="val 0"/>
              </a:avLst>
            </a:prstGeom>
            <a:solidFill>
              <a:schemeClr val="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pt-BR"/>
            </a:p>
          </p:txBody>
        </p:sp>
        <p:sp>
          <p:nvSpPr>
            <p:cNvPr id="43015" name="AutoShape 7"/>
            <p:cNvSpPr>
              <a:spLocks noChangeArrowheads="1"/>
            </p:cNvSpPr>
            <p:nvPr/>
          </p:nvSpPr>
          <p:spPr bwMode="auto">
            <a:xfrm>
              <a:off x="5196" y="3080"/>
              <a:ext cx="164" cy="201"/>
            </a:xfrm>
            <a:prstGeom prst="flowChartDelay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pt-BR"/>
            </a:p>
          </p:txBody>
        </p:sp>
      </p:grpSp>
      <p:sp>
        <p:nvSpPr>
          <p:cNvPr id="43016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1822450"/>
          </a:xfrm>
        </p:spPr>
        <p:txBody>
          <a:bodyPr anchor="b"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3017" name="Rectangle 9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pt-BR"/>
          </a:p>
        </p:txBody>
      </p:sp>
      <p:sp>
        <p:nvSpPr>
          <p:cNvPr id="43018" name="Rectangle 10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 algn="r">
              <a:defRPr/>
            </a:lvl1pPr>
          </a:lstStyle>
          <a:p>
            <a:endParaRPr lang="pt-BR"/>
          </a:p>
        </p:txBody>
      </p:sp>
      <p:sp>
        <p:nvSpPr>
          <p:cNvPr id="43019" name="Rectangle 11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6200" y="6248400"/>
            <a:ext cx="587375" cy="488950"/>
          </a:xfrm>
        </p:spPr>
        <p:txBody>
          <a:bodyPr anchorCtr="0"/>
          <a:lstStyle>
            <a:lvl1pPr>
              <a:defRPr/>
            </a:lvl1pPr>
          </a:lstStyle>
          <a:p>
            <a:fld id="{93BF22E5-414C-40AE-AE1A-6C14E6E9AA19}" type="slidenum">
              <a:rPr lang="pt-BR"/>
              <a:pPr/>
              <a:t>‹nº›</a:t>
            </a:fld>
            <a:endParaRPr lang="pt-BR"/>
          </a:p>
        </p:txBody>
      </p:sp>
      <p:sp>
        <p:nvSpPr>
          <p:cNvPr id="43020" name="AutoShape 1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990600"/>
            <a:ext cx="8229600" cy="1905000"/>
          </a:xfrm>
          <a:prstGeom prst="roundRect">
            <a:avLst>
              <a:gd name="adj" fmla="val 50000"/>
            </a:avLst>
          </a:prstGeo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lang="pt-BR"/>
              <a:t>Clique para editar o estilo do título mestre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382473-0576-49F3-8888-A7F025584F7C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705600" y="762000"/>
            <a:ext cx="1981200" cy="532447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762000" y="762000"/>
            <a:ext cx="5791200" cy="532447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F4976B-C6DD-4B4F-B7C8-D2C95E3145BB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2AF9AD-4F3D-4A10-87A5-A6DF45FE2959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2C7ED49-5821-44D0-881B-FE175823EDCD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2362200"/>
            <a:ext cx="3770313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760913" y="2362200"/>
            <a:ext cx="3770312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5068FD-7D7E-47E6-92EA-1FD2234DA08F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BC39B9-A11D-4273-8114-88996698B41B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06CA9F-795B-4279-ABF3-6AA875846184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512C81-8C6D-4969-87A2-6B7146D29420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1127C3-C3C8-473B-AA74-EE666DBE33D1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D968B3-12F9-4B4F-9FCC-D3735DD6CDCE}" type="slidenum">
              <a:rPr lang="pt-BR"/>
              <a:pPr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986" name="Group 2"/>
          <p:cNvGrpSpPr>
            <a:grpSpLocks/>
          </p:cNvGrpSpPr>
          <p:nvPr/>
        </p:nvGrpSpPr>
        <p:grpSpPr bwMode="auto">
          <a:xfrm>
            <a:off x="0" y="0"/>
            <a:ext cx="7620000" cy="6858000"/>
            <a:chOff x="0" y="0"/>
            <a:chExt cx="4800" cy="4320"/>
          </a:xfrm>
        </p:grpSpPr>
        <p:grpSp>
          <p:nvGrpSpPr>
            <p:cNvPr id="41987" name="Group 3"/>
            <p:cNvGrpSpPr>
              <a:grpSpLocks/>
            </p:cNvGrpSpPr>
            <p:nvPr userDrawn="1"/>
          </p:nvGrpSpPr>
          <p:grpSpPr bwMode="auto">
            <a:xfrm>
              <a:off x="0" y="0"/>
              <a:ext cx="2016" cy="4320"/>
              <a:chOff x="0" y="0"/>
              <a:chExt cx="2016" cy="4320"/>
            </a:xfrm>
          </p:grpSpPr>
          <p:sp>
            <p:nvSpPr>
              <p:cNvPr id="41988" name="Rectangle 4"/>
              <p:cNvSpPr>
                <a:spLocks noChangeArrowheads="1"/>
              </p:cNvSpPr>
              <p:nvPr userDrawn="1"/>
            </p:nvSpPr>
            <p:spPr bwMode="auto">
              <a:xfrm>
                <a:off x="0" y="0"/>
                <a:ext cx="480" cy="4320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pt-BR"/>
              </a:p>
            </p:txBody>
          </p:sp>
          <p:sp>
            <p:nvSpPr>
              <p:cNvPr id="41989" name="Freeform 5"/>
              <p:cNvSpPr>
                <a:spLocks/>
              </p:cNvSpPr>
              <p:nvPr userDrawn="1"/>
            </p:nvSpPr>
            <p:spPr bwMode="auto">
              <a:xfrm>
                <a:off x="288" y="0"/>
                <a:ext cx="1728" cy="735"/>
              </a:xfrm>
              <a:custGeom>
                <a:avLst/>
                <a:gdLst/>
                <a:ahLst/>
                <a:cxnLst>
                  <a:cxn ang="0">
                    <a:pos x="1728" y="0"/>
                  </a:cxn>
                  <a:cxn ang="0">
                    <a:pos x="1728" y="480"/>
                  </a:cxn>
                  <a:cxn ang="0">
                    <a:pos x="380" y="482"/>
                  </a:cxn>
                  <a:cxn ang="0">
                    <a:pos x="354" y="480"/>
                  </a:cxn>
                  <a:cxn ang="0">
                    <a:pos x="308" y="489"/>
                  </a:cxn>
                  <a:cxn ang="0">
                    <a:pos x="246" y="531"/>
                  </a:cxn>
                  <a:cxn ang="0">
                    <a:pos x="206" y="597"/>
                  </a:cxn>
                  <a:cxn ang="0">
                    <a:pos x="192" y="666"/>
                  </a:cxn>
                  <a:cxn ang="0">
                    <a:pos x="192" y="735"/>
                  </a:cxn>
                  <a:cxn ang="0">
                    <a:pos x="0" y="735"/>
                  </a:cxn>
                  <a:cxn ang="0">
                    <a:pos x="0" y="480"/>
                  </a:cxn>
                  <a:cxn ang="0">
                    <a:pos x="0" y="0"/>
                  </a:cxn>
                  <a:cxn ang="0">
                    <a:pos x="1728" y="0"/>
                  </a:cxn>
                </a:cxnLst>
                <a:rect l="0" t="0" r="r" b="b"/>
                <a:pathLst>
                  <a:path w="1728" h="735">
                    <a:moveTo>
                      <a:pt x="1728" y="0"/>
                    </a:moveTo>
                    <a:lnTo>
                      <a:pt x="1728" y="480"/>
                    </a:lnTo>
                    <a:lnTo>
                      <a:pt x="380" y="482"/>
                    </a:lnTo>
                    <a:lnTo>
                      <a:pt x="354" y="480"/>
                    </a:lnTo>
                    <a:lnTo>
                      <a:pt x="308" y="489"/>
                    </a:lnTo>
                    <a:cubicBezTo>
                      <a:pt x="290" y="498"/>
                      <a:pt x="263" y="513"/>
                      <a:pt x="246" y="531"/>
                    </a:cubicBezTo>
                    <a:cubicBezTo>
                      <a:pt x="229" y="549"/>
                      <a:pt x="215" y="574"/>
                      <a:pt x="206" y="597"/>
                    </a:cubicBezTo>
                    <a:cubicBezTo>
                      <a:pt x="197" y="620"/>
                      <a:pt x="194" y="643"/>
                      <a:pt x="192" y="666"/>
                    </a:cubicBezTo>
                    <a:lnTo>
                      <a:pt x="192" y="735"/>
                    </a:lnTo>
                    <a:lnTo>
                      <a:pt x="0" y="735"/>
                    </a:lnTo>
                    <a:lnTo>
                      <a:pt x="0" y="480"/>
                    </a:lnTo>
                    <a:lnTo>
                      <a:pt x="0" y="0"/>
                    </a:lnTo>
                    <a:lnTo>
                      <a:pt x="1728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noFill/>
                <a:prstDash val="solid"/>
                <a:miter lim="800000"/>
                <a:headEnd type="none" w="med" len="med"/>
                <a:tailEnd type="none" w="med" len="med"/>
              </a:ln>
              <a:effectLst/>
            </p:spPr>
            <p:txBody>
              <a:bodyPr wrap="none"/>
              <a:lstStyle/>
              <a:p>
                <a:endParaRPr lang="pt-BR"/>
              </a:p>
            </p:txBody>
          </p:sp>
        </p:grpSp>
        <p:grpSp>
          <p:nvGrpSpPr>
            <p:cNvPr id="41990" name="Group 6"/>
            <p:cNvGrpSpPr>
              <a:grpSpLocks/>
            </p:cNvGrpSpPr>
            <p:nvPr/>
          </p:nvGrpSpPr>
          <p:grpSpPr bwMode="auto">
            <a:xfrm>
              <a:off x="144" y="1248"/>
              <a:ext cx="4656" cy="201"/>
              <a:chOff x="144" y="1248"/>
              <a:chExt cx="4656" cy="201"/>
            </a:xfrm>
          </p:grpSpPr>
          <p:sp>
            <p:nvSpPr>
              <p:cNvPr id="41991" name="AutoShape 7"/>
              <p:cNvSpPr>
                <a:spLocks noChangeArrowheads="1"/>
              </p:cNvSpPr>
              <p:nvPr/>
            </p:nvSpPr>
            <p:spPr bwMode="auto">
              <a:xfrm>
                <a:off x="384" y="1248"/>
                <a:ext cx="4416" cy="200"/>
              </a:xfrm>
              <a:prstGeom prst="roundRect">
                <a:avLst>
                  <a:gd name="adj" fmla="val 0"/>
                </a:avLst>
              </a:pr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pt-BR"/>
              </a:p>
            </p:txBody>
          </p:sp>
          <p:sp>
            <p:nvSpPr>
              <p:cNvPr id="41992" name="AutoShape 8"/>
              <p:cNvSpPr>
                <a:spLocks noChangeArrowheads="1"/>
              </p:cNvSpPr>
              <p:nvPr/>
            </p:nvSpPr>
            <p:spPr bwMode="auto">
              <a:xfrm flipH="1">
                <a:off x="144" y="1248"/>
                <a:ext cx="248" cy="201"/>
              </a:xfrm>
              <a:prstGeom prst="flowChartDelay">
                <a:avLst/>
              </a:prstGeom>
              <a:solidFill>
                <a:schemeClr val="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pt-BR"/>
              </a:p>
            </p:txBody>
          </p:sp>
        </p:grpSp>
      </p:grpSp>
      <p:sp>
        <p:nvSpPr>
          <p:cNvPr id="41993" name="AutoShape 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762000"/>
            <a:ext cx="7924800" cy="1143000"/>
          </a:xfrm>
          <a:prstGeom prst="roundRect">
            <a:avLst>
              <a:gd name="adj" fmla="val 21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pt-BR" smtClean="0"/>
              <a:t>Clique para editar o estilo do título mestre</a:t>
            </a:r>
          </a:p>
        </p:txBody>
      </p:sp>
      <p:sp>
        <p:nvSpPr>
          <p:cNvPr id="41994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362200"/>
            <a:ext cx="7693025" cy="3724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</a:p>
        </p:txBody>
      </p:sp>
      <p:sp>
        <p:nvSpPr>
          <p:cNvPr id="41995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438400" y="6248400"/>
            <a:ext cx="2130425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endParaRPr lang="pt-BR"/>
          </a:p>
        </p:txBody>
      </p:sp>
      <p:sp>
        <p:nvSpPr>
          <p:cNvPr id="41996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791200" y="6248400"/>
            <a:ext cx="2897188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pt-BR"/>
          </a:p>
        </p:txBody>
      </p:sp>
      <p:sp>
        <p:nvSpPr>
          <p:cNvPr id="41997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4138" y="6242050"/>
            <a:ext cx="587375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1" compatLnSpc="1">
            <a:prstTxWarp prst="textNoShape">
              <a:avLst/>
            </a:prstTxWarp>
          </a:bodyPr>
          <a:lstStyle>
            <a:lvl1pPr>
              <a:defRPr sz="2600" b="1">
                <a:solidFill>
                  <a:schemeClr val="bg1"/>
                </a:solidFill>
              </a:defRPr>
            </a:lvl1pPr>
          </a:lstStyle>
          <a:p>
            <a:fld id="{DEE96851-5609-4DA4-8FED-64823D377CD7}" type="slidenum">
              <a:rPr lang="pt-BR"/>
              <a:pPr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8" r:id="rId7"/>
    <p:sldLayoutId id="2147483679" r:id="rId8"/>
    <p:sldLayoutId id="2147483680" r:id="rId9"/>
    <p:sldLayoutId id="2147483681" r:id="rId10"/>
    <p:sldLayoutId id="2147483682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80000"/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bpts.org/userfiles/File/emc_enl_standards.pdf" TargetMode="External"/><Relationship Id="rId2" Type="http://schemas.openxmlformats.org/officeDocument/2006/relationships/hyperlink" Target="http://www.tesol.org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actfl.org/" TargetMode="Externa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AutoShap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pt-BR" dirty="0"/>
              <a:t>Um panorama da formação do professor de línguas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pt-BR" sz="1600" dirty="0"/>
              <a:t>Docente: </a:t>
            </a:r>
          </a:p>
          <a:p>
            <a:pPr>
              <a:lnSpc>
                <a:spcPct val="80000"/>
              </a:lnSpc>
            </a:pPr>
            <a:r>
              <a:rPr lang="pt-BR" sz="1600" b="1" dirty="0" err="1"/>
              <a:t>Profa</a:t>
            </a:r>
            <a:r>
              <a:rPr lang="pt-BR" sz="1600" b="1" dirty="0"/>
              <a:t>. Dra. Maria Helena Vieira Abrahão</a:t>
            </a:r>
          </a:p>
          <a:p>
            <a:pPr>
              <a:lnSpc>
                <a:spcPct val="80000"/>
              </a:lnSpc>
            </a:pPr>
            <a:endParaRPr lang="pt-BR" sz="1600" dirty="0"/>
          </a:p>
          <a:p>
            <a:pPr>
              <a:lnSpc>
                <a:spcPct val="80000"/>
              </a:lnSpc>
            </a:pPr>
            <a:r>
              <a:rPr lang="pt-BR" sz="1600" dirty="0"/>
              <a:t>Discentes: </a:t>
            </a:r>
          </a:p>
          <a:p>
            <a:pPr>
              <a:lnSpc>
                <a:spcPct val="80000"/>
              </a:lnSpc>
            </a:pPr>
            <a:r>
              <a:rPr lang="pt-BR" sz="1600" b="1" dirty="0" err="1"/>
              <a:t>Elisangela</a:t>
            </a:r>
            <a:r>
              <a:rPr lang="pt-BR" sz="1600" b="1" dirty="0"/>
              <a:t> Fernandes Martins</a:t>
            </a:r>
          </a:p>
          <a:p>
            <a:pPr>
              <a:lnSpc>
                <a:spcPct val="80000"/>
              </a:lnSpc>
            </a:pPr>
            <a:r>
              <a:rPr lang="pt-BR" sz="1600" b="1" dirty="0"/>
              <a:t>Patrícia </a:t>
            </a:r>
            <a:r>
              <a:rPr lang="pt-BR" sz="1600" b="1" dirty="0" smtClean="0"/>
              <a:t>Dias Reis </a:t>
            </a:r>
            <a:r>
              <a:rPr lang="pt-BR" sz="1600" b="1" dirty="0" err="1" smtClean="0"/>
              <a:t>Frisene</a:t>
            </a:r>
            <a:endParaRPr lang="pt-BR" sz="1600" b="1" dirty="0"/>
          </a:p>
        </p:txBody>
      </p:sp>
    </p:spTree>
  </p:cSld>
  <p:clrMapOvr>
    <a:masterClrMapping/>
  </p:clrMapOvr>
  <p:transition advTm="2000"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3200" dirty="0" smtClean="0"/>
              <a:t>Críticas </a:t>
            </a:r>
            <a:br>
              <a:rPr lang="pt-BR" sz="3200" dirty="0" smtClean="0"/>
            </a:br>
            <a:endParaRPr lang="pt-BR" sz="3200" dirty="0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pt-BR" dirty="0"/>
              <a:t>	</a:t>
            </a:r>
            <a:endParaRPr lang="pt-BR" sz="2400" dirty="0"/>
          </a:p>
          <a:p>
            <a:pPr algn="just"/>
            <a:r>
              <a:rPr lang="pt-BR" sz="2400" dirty="0" smtClean="0"/>
              <a:t>Essa reestruturação de poderes na sala de aula pode ser perigosa em alguns contextos?</a:t>
            </a:r>
          </a:p>
          <a:p>
            <a:pPr algn="just"/>
            <a:r>
              <a:rPr lang="pt-BR" sz="2400" dirty="0" smtClean="0"/>
              <a:t>Que tipo de dificuldades os professores engajados em uma prática crítica podem apresentar em determinados contextos? </a:t>
            </a:r>
          </a:p>
          <a:p>
            <a:pPr algn="just">
              <a:buFont typeface="Wingdings" pitchFamily="2" charset="2"/>
              <a:buNone/>
            </a:pPr>
            <a:endParaRPr lang="pt-BR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AutoShape 2"/>
          <p:cNvSpPr>
            <a:spLocks noGrp="1" noChangeArrowheads="1"/>
          </p:cNvSpPr>
          <p:nvPr>
            <p:ph type="title"/>
          </p:nvPr>
        </p:nvSpPr>
        <p:spPr>
          <a:xfrm>
            <a:off x="571472" y="714356"/>
            <a:ext cx="7924800" cy="1143000"/>
          </a:xfrm>
        </p:spPr>
        <p:txBody>
          <a:bodyPr/>
          <a:lstStyle/>
          <a:p>
            <a:r>
              <a:rPr lang="en-US" sz="2400" dirty="0" err="1" smtClean="0"/>
              <a:t>Promessa</a:t>
            </a:r>
            <a:r>
              <a:rPr lang="en-US" sz="2400" dirty="0" smtClean="0"/>
              <a:t> </a:t>
            </a:r>
            <a:r>
              <a:rPr lang="en-US" sz="2400" dirty="0" err="1" smtClean="0"/>
              <a:t>da</a:t>
            </a:r>
            <a:r>
              <a:rPr lang="en-US" sz="2400" dirty="0" smtClean="0"/>
              <a:t> </a:t>
            </a:r>
            <a:r>
              <a:rPr lang="en-US" sz="2400" dirty="0" err="1" smtClean="0"/>
              <a:t>abordagem</a:t>
            </a:r>
            <a:r>
              <a:rPr lang="en-US" sz="2400" dirty="0" smtClean="0"/>
              <a:t> </a:t>
            </a:r>
            <a:r>
              <a:rPr lang="en-US" sz="2400" dirty="0" err="1" smtClean="0"/>
              <a:t>crítica</a:t>
            </a:r>
            <a:endParaRPr lang="pt-BR" sz="2400" dirty="0"/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>
              <a:buNone/>
            </a:pPr>
            <a:r>
              <a:rPr lang="pt-BR" dirty="0"/>
              <a:t>	</a:t>
            </a:r>
            <a:r>
              <a:rPr lang="pt-BR" dirty="0" smtClean="0"/>
              <a:t> 	</a:t>
            </a:r>
            <a:r>
              <a:rPr lang="pt-BR" sz="2000" dirty="0" smtClean="0"/>
              <a:t>Considerando que a prática educacional é definida pelo contexto, não há como pensar em um único modelo de formação crítica de professores. Contudo, a ausência de modelos prescritivos encoraja o professor de línguas a refletir sobre as possibilidades e limitações de cada contexto e procurar, de forma criativa, melhores oportunidades para aprendizes de línguas por meio da mudança social e educacional. Essa é a promessa da abordagem crítica: contribuir para a construção de um mundo social no qual todas as pessoas, independente de sua língua, etnia, cor ou classe social, tenham voz, acesso e possibilidades iguais.</a:t>
            </a:r>
          </a:p>
          <a:p>
            <a:pPr>
              <a:buFont typeface="Wingdings" pitchFamily="2" charset="2"/>
              <a:buNone/>
            </a:pPr>
            <a:r>
              <a:rPr lang="pt-BR" dirty="0"/>
              <a:t>	</a:t>
            </a:r>
          </a:p>
          <a:p>
            <a:pPr>
              <a:buFont typeface="Wingdings" pitchFamily="2" charset="2"/>
              <a:buNone/>
            </a:pPr>
            <a:r>
              <a:rPr lang="pt-BR" dirty="0"/>
              <a:t>		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2400" dirty="0" smtClean="0"/>
              <a:t>Social </a:t>
            </a:r>
            <a:r>
              <a:rPr lang="pt-BR" sz="2400" dirty="0" err="1" smtClean="0"/>
              <a:t>and</a:t>
            </a:r>
            <a:r>
              <a:rPr lang="pt-BR" sz="2400" dirty="0" smtClean="0"/>
              <a:t> cultural perspectives (</a:t>
            </a:r>
            <a:r>
              <a:rPr lang="pt-BR" sz="2400" dirty="0" err="1" smtClean="0"/>
              <a:t>Framson</a:t>
            </a:r>
            <a:r>
              <a:rPr lang="pt-BR" sz="2400" dirty="0" smtClean="0"/>
              <a:t> &amp; </a:t>
            </a:r>
            <a:r>
              <a:rPr lang="pt-BR" sz="2400" dirty="0" err="1" smtClean="0"/>
              <a:t>Holliday</a:t>
            </a:r>
            <a:r>
              <a:rPr lang="pt-BR" sz="2400" dirty="0" smtClean="0"/>
              <a:t>, 2009)</a:t>
            </a:r>
            <a:endParaRPr lang="pt-BR" sz="2400" dirty="0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/>
            <a:r>
              <a:rPr lang="pt-BR" sz="1400" dirty="0" smtClean="0"/>
              <a:t>A formação de professores deve incluir não apenas os aspectos lingüísticos e pedagógicos do inglês, mas também sua posição social e cultural e seu impacto </a:t>
            </a:r>
            <a:r>
              <a:rPr lang="pt-BR" sz="1400" dirty="0" err="1" smtClean="0"/>
              <a:t>subsequente</a:t>
            </a:r>
            <a:r>
              <a:rPr lang="pt-BR" sz="1400" dirty="0" smtClean="0"/>
              <a:t> na vida dos professores e alunos. </a:t>
            </a:r>
          </a:p>
          <a:p>
            <a:pPr algn="just"/>
            <a:r>
              <a:rPr lang="pt-BR" sz="1400" dirty="0" smtClean="0"/>
              <a:t>Muitas práticas educacionais em segunda língua permanecem dominadas por uma visão de cultura </a:t>
            </a:r>
            <a:r>
              <a:rPr lang="pt-BR" sz="1400" dirty="0" err="1" smtClean="0"/>
              <a:t>essencialista</a:t>
            </a:r>
            <a:r>
              <a:rPr lang="pt-BR" sz="1400" dirty="0" smtClean="0"/>
              <a:t>, na qual os alunos, suas habilidades e atitudes de aprendizagem são caracterizadas por estereótipos problemáticos e imaginários de suas culturas religiosas, regionais, étnicas e nacionais. Para mudar esse contexto, devemos buscar uma abordagem descentralizada ou voltada a contextos específicos na qual alunos e professores reconheçam e explorem a complexidade e a diversidade cultural a partir de suas próprias experiências e de forma a serem expostos a conteúdos que abordem a natureza política do inglês no mundo e suas formas não padrão. </a:t>
            </a:r>
          </a:p>
          <a:p>
            <a:pPr algn="just"/>
            <a:r>
              <a:rPr lang="pt-BR" sz="1400" dirty="0" smtClean="0"/>
              <a:t>Grande parte da literatura em ensino de inglês como segunda língua mostra como diferentes contextos, discursos educacionais e ideologias resultaram em diferentes abordagens de ensino.</a:t>
            </a:r>
            <a:endParaRPr lang="pt-BR" sz="1600" dirty="0" smtClean="0"/>
          </a:p>
          <a:p>
            <a:pPr>
              <a:buFont typeface="Wingdings" pitchFamily="2" charset="2"/>
              <a:buNone/>
            </a:pPr>
            <a:endParaRPr lang="pt-BR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just"/>
            <a:r>
              <a:rPr lang="pt-BR" sz="2800" dirty="0" smtClean="0"/>
              <a:t>Alguns representantes da perspectiva social e cultural</a:t>
            </a:r>
            <a:endParaRPr lang="pt-BR" sz="2800" dirty="0"/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/>
            <a:r>
              <a:rPr lang="pt-BR" sz="1800" dirty="0" err="1" smtClean="0"/>
              <a:t>Phillipson</a:t>
            </a:r>
            <a:r>
              <a:rPr lang="pt-BR" sz="1800" dirty="0" smtClean="0"/>
              <a:t> (1992) afirma que a forma como se ensinava o inglês no mundo era uma parte da agenda ocidental dos países de língua inglesa para continuar a dominação estabelecida pela colonização. </a:t>
            </a:r>
          </a:p>
          <a:p>
            <a:pPr algn="just"/>
            <a:r>
              <a:rPr lang="pt-BR" sz="1800" dirty="0" err="1" smtClean="0"/>
              <a:t>Canagarajah</a:t>
            </a:r>
            <a:r>
              <a:rPr lang="pt-BR" sz="1800" dirty="0" smtClean="0"/>
              <a:t> (1999) investiga como professores e estudantes do </a:t>
            </a:r>
            <a:r>
              <a:rPr lang="pt-BR" sz="1800" dirty="0" err="1" smtClean="0"/>
              <a:t>Sri</a:t>
            </a:r>
            <a:r>
              <a:rPr lang="pt-BR" sz="1800" dirty="0" smtClean="0"/>
              <a:t> </a:t>
            </a:r>
            <a:r>
              <a:rPr lang="pt-BR" sz="1800" dirty="0" err="1" smtClean="0"/>
              <a:t>Lanka</a:t>
            </a:r>
            <a:r>
              <a:rPr lang="pt-BR" sz="1800" dirty="0" smtClean="0"/>
              <a:t> mantêm suas identidades culturais em face ao imperialismo lingüístico e cultural que sofrem nas salas de aula.</a:t>
            </a:r>
          </a:p>
          <a:p>
            <a:pPr algn="just"/>
            <a:r>
              <a:rPr lang="pt-BR" sz="1800" dirty="0" err="1" smtClean="0"/>
              <a:t>Holliday</a:t>
            </a:r>
            <a:r>
              <a:rPr lang="pt-BR" sz="1800" dirty="0" smtClean="0"/>
              <a:t> (2005) discute a política cultural chauvinista que marginaliza os chamados não-nativos e explora narrativas e entrevistas para identificar como a práticas de TESOL é permeada pela ideologia do falante nativo.</a:t>
            </a:r>
          </a:p>
          <a:p>
            <a:pPr algn="just">
              <a:buFont typeface="Wingdings" pitchFamily="2" charset="2"/>
              <a:buNone/>
            </a:pPr>
            <a:endParaRPr lang="pt-BR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2800" dirty="0" smtClean="0"/>
              <a:t>Alguns representantes da perspectiva sociocultural</a:t>
            </a:r>
            <a:endParaRPr lang="pt-BR" sz="2800" dirty="0"/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/>
            <a:r>
              <a:rPr lang="pt-BR" sz="1800" dirty="0" err="1" smtClean="0"/>
              <a:t>Rampton</a:t>
            </a:r>
            <a:r>
              <a:rPr lang="pt-BR" sz="1800" dirty="0" smtClean="0"/>
              <a:t>, Harris, e Leung (2001) fazem uma crítica relacionada a política e prática educacional. Segundo eles, a promoção das línguas e de suas respectivas heranças culturais na escola torna-se extremamente necessária em contextos que envolvem comunidades multiculturais e étnicas diversas.</a:t>
            </a:r>
          </a:p>
          <a:p>
            <a:pPr algn="just"/>
            <a:r>
              <a:rPr lang="pt-BR" sz="1800" dirty="0" err="1" smtClean="0"/>
              <a:t>Gilborn</a:t>
            </a:r>
            <a:r>
              <a:rPr lang="pt-BR" sz="1800" dirty="0" smtClean="0"/>
              <a:t> e </a:t>
            </a:r>
            <a:r>
              <a:rPr lang="pt-BR" sz="1800" dirty="0" err="1" smtClean="0"/>
              <a:t>Mirza</a:t>
            </a:r>
            <a:r>
              <a:rPr lang="pt-BR" sz="1800" dirty="0" smtClean="0"/>
              <a:t> (2000) e Harris (2006) examinam a complexa relação de fatores que influenciam progressos educacionais de estudantes de minoria étnica.</a:t>
            </a:r>
          </a:p>
          <a:p>
            <a:pPr algn="just"/>
            <a:r>
              <a:rPr lang="pt-BR" sz="1800" dirty="0" err="1" smtClean="0"/>
              <a:t>Street</a:t>
            </a:r>
            <a:r>
              <a:rPr lang="pt-BR" sz="1800" dirty="0" smtClean="0"/>
              <a:t> (2003) investiga a relação entre letramento, línguas, ideologias e poder, com debates sobre a globalização do inglês.</a:t>
            </a:r>
          </a:p>
          <a:p>
            <a:pPr algn="just"/>
            <a:endParaRPr lang="pt-BR" sz="1800" dirty="0" smtClean="0"/>
          </a:p>
          <a:p>
            <a:pPr>
              <a:buFont typeface="Wingdings" pitchFamily="2" charset="2"/>
              <a:buNone/>
            </a:pPr>
            <a:endParaRPr lang="pt-BR" dirty="0"/>
          </a:p>
          <a:p>
            <a:pPr>
              <a:buFont typeface="Wingdings" pitchFamily="2" charset="2"/>
              <a:buNone/>
            </a:pPr>
            <a:r>
              <a:rPr lang="pt-BR" dirty="0"/>
              <a:t>		</a:t>
            </a:r>
          </a:p>
          <a:p>
            <a:endParaRPr lang="pt-BR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</a:t>
            </a:r>
            <a:r>
              <a:rPr lang="en-US" dirty="0" err="1" smtClean="0"/>
              <a:t>prática</a:t>
            </a:r>
            <a:r>
              <a:rPr lang="en-US" dirty="0" smtClean="0"/>
              <a:t> </a:t>
            </a:r>
            <a:r>
              <a:rPr lang="en-US" dirty="0" err="1" smtClean="0"/>
              <a:t>sociocultural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pt-BR" dirty="0" smtClean="0"/>
              <a:t>		No contexto da educação </a:t>
            </a:r>
            <a:r>
              <a:rPr lang="pt-BR" dirty="0" err="1" smtClean="0"/>
              <a:t>multilingual</a:t>
            </a:r>
            <a:r>
              <a:rPr lang="pt-BR" dirty="0" smtClean="0"/>
              <a:t> e multicultural para estudantes de minoria étnica, onde o trabalho dos professores de ESL aborda questões de equidade e justiça social, uma ênfase no discurso do racismo e em como ele está imbricado em estruturas sociais constitui o primeiro passo para essa prática desafiadora.</a:t>
            </a:r>
          </a:p>
          <a:p>
            <a:endParaRPr lang="pt-BR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t-BR" dirty="0" smtClean="0"/>
              <a:t>Abordagens e práticas contemporâneas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pt-BR" sz="1600" dirty="0" smtClean="0"/>
              <a:t>	</a:t>
            </a:r>
          </a:p>
          <a:p>
            <a:pPr algn="just"/>
            <a:r>
              <a:rPr lang="pt-BR" sz="1600" dirty="0" smtClean="0"/>
              <a:t> Alunos/professores precisam estar cientes de que os alunos trazem múltiplas identidades para a sala de aula e para a aprendizagem e uso da língua. Por isso, devem considerar como podem usar esse conhecimento para desenvolver uma pedagogia e um currículo coerente.</a:t>
            </a:r>
          </a:p>
          <a:p>
            <a:pPr algn="just"/>
            <a:r>
              <a:rPr lang="pt-BR" sz="1600" dirty="0" smtClean="0"/>
              <a:t>Alunos/professores também precisam compreender questões como o papel do professor, as relações em sala de aula e o poder da língua para regular as relações nesse contexto.</a:t>
            </a:r>
          </a:p>
          <a:p>
            <a:pPr algn="just"/>
            <a:r>
              <a:rPr lang="pt-BR" sz="1600" dirty="0" smtClean="0"/>
              <a:t>Programas de formação de professores devem incluir oportunidades para investigação mais abrangente do conceito de cultura como um construto dinâmico, multifacetado, ideológico e político. Além disso, explicitar como a língua, cultura, identidade, ideologia e poder são relevantes para qualquer situação de ensino de línguas, apesar dos diferentes contextos. Em cada contexto o professor deve enfatizar diferentes fatores.</a:t>
            </a:r>
          </a:p>
          <a:p>
            <a:endParaRPr lang="pt-BR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/>
              <a:t>Direcionamentos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t-BR" sz="2000" dirty="0" smtClean="0"/>
              <a:t>A introdução de conteúdos sociológicos, políticos e culturais na formação de professores de línguas pode exigir algumas mudanças de orientação educacional. Os responsáveis pelos cursos de formação devem iniciar pela avaliação das disposições culturais e habilidades dos alunos/professores não-nativos da mesma forma que avalia os nativos, considerando que os primeiros, independente de suas origens, são capazes de trabalhar igualmente, embora de maneiras diferentes, em qualquer contexto.</a:t>
            </a:r>
          </a:p>
          <a:p>
            <a:pPr>
              <a:buNone/>
            </a:pPr>
            <a:endParaRPr lang="pt-BR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Key Themes in TESOL MA Teacher Education (Snow, 2005)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t-BR" dirty="0" smtClean="0"/>
              <a:t>TESOL </a:t>
            </a:r>
            <a:r>
              <a:rPr lang="pt-BR" dirty="0" err="1" smtClean="0"/>
              <a:t>Master’s</a:t>
            </a:r>
            <a:r>
              <a:rPr lang="pt-BR" dirty="0" smtClean="0"/>
              <a:t> </a:t>
            </a:r>
            <a:r>
              <a:rPr lang="pt-BR" dirty="0" err="1" smtClean="0"/>
              <a:t>of</a:t>
            </a:r>
            <a:r>
              <a:rPr lang="pt-BR" dirty="0" smtClean="0"/>
              <a:t> </a:t>
            </a:r>
            <a:r>
              <a:rPr lang="pt-BR" dirty="0" err="1" smtClean="0"/>
              <a:t>Arts</a:t>
            </a:r>
            <a:r>
              <a:rPr lang="pt-BR" dirty="0" smtClean="0"/>
              <a:t> (MA) </a:t>
            </a:r>
            <a:r>
              <a:rPr lang="pt-BR" dirty="0" err="1" smtClean="0"/>
              <a:t>program</a:t>
            </a:r>
            <a:r>
              <a:rPr lang="pt-BR" dirty="0" smtClean="0"/>
              <a:t> </a:t>
            </a:r>
            <a:r>
              <a:rPr lang="pt-BR" dirty="0" err="1" smtClean="0"/>
              <a:t>at</a:t>
            </a:r>
            <a:r>
              <a:rPr lang="pt-BR" dirty="0" smtClean="0"/>
              <a:t> </a:t>
            </a:r>
            <a:r>
              <a:rPr lang="pt-BR" dirty="0" err="1" smtClean="0"/>
              <a:t>California</a:t>
            </a:r>
            <a:r>
              <a:rPr lang="pt-BR" dirty="0" smtClean="0"/>
              <a:t> </a:t>
            </a:r>
            <a:r>
              <a:rPr lang="pt-BR" dirty="0" err="1" smtClean="0"/>
              <a:t>State</a:t>
            </a:r>
            <a:r>
              <a:rPr lang="pt-BR" dirty="0" smtClean="0"/>
              <a:t> </a:t>
            </a:r>
            <a:r>
              <a:rPr lang="pt-BR" dirty="0" err="1" smtClean="0"/>
              <a:t>University</a:t>
            </a:r>
            <a:r>
              <a:rPr lang="pt-BR" dirty="0" smtClean="0"/>
              <a:t>, </a:t>
            </a:r>
            <a:r>
              <a:rPr lang="pt-BR" dirty="0" err="1" smtClean="0"/>
              <a:t>Los</a:t>
            </a:r>
            <a:r>
              <a:rPr lang="pt-BR" dirty="0" smtClean="0"/>
              <a:t> Angeles: prepara professores para serem profissionais informados e pesquisadores eficientes a partir de um conhecimento teórico e prático que encoraja o respeito pelas diferenças entre as línguas, culturas, sistemas de crenças e valores.</a:t>
            </a:r>
          </a:p>
          <a:p>
            <a:endParaRPr lang="pt-BR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Temas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formação</a:t>
            </a:r>
            <a:r>
              <a:rPr lang="en-US" dirty="0" smtClean="0"/>
              <a:t> de </a:t>
            </a:r>
            <a:r>
              <a:rPr lang="en-US" dirty="0" err="1" smtClean="0"/>
              <a:t>professores</a:t>
            </a:r>
            <a:r>
              <a:rPr lang="en-US" dirty="0" smtClean="0"/>
              <a:t> de </a:t>
            </a:r>
            <a:r>
              <a:rPr lang="en-US" dirty="0" err="1" smtClean="0"/>
              <a:t>línguas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pt-BR" sz="1800" dirty="0" smtClean="0"/>
              <a:t>a) Iniciação à comunidade discursiva profissional:</a:t>
            </a:r>
          </a:p>
          <a:p>
            <a:pPr algn="just">
              <a:buNone/>
            </a:pPr>
            <a:r>
              <a:rPr lang="pt-BR" sz="1800" dirty="0" smtClean="0"/>
              <a:t>		Professores têm o papel de agentes de socialização e devem trabalhar convenções estilísticas da comunidade discursiva profissional por meio de atividades como: seminários, materiais colaborativos, projetos de desenvolvimento, apresentação de painéis, dentre outras. O professor também deve dar oportunidades aos alunos de explorarem seus sistemas de crenças e desenvolverem sistemas argumentativos e reflexivos sobre suas práticas (Ex. Estudos de casos). Outras técnicas incluem a explicitação dos critérios de avaliação como o uso de “rubricas”, o fornecimento de modelos que devem ser seguidos pelos alunos, estabelecer atividades escritas divididas em fases de realização, como projetos de pesquisa, etc. </a:t>
            </a:r>
            <a:endParaRPr lang="pt-BR" sz="18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2800" dirty="0" err="1" smtClean="0"/>
              <a:t>Critical</a:t>
            </a:r>
            <a:r>
              <a:rPr lang="pt-BR" sz="2800" dirty="0" smtClean="0"/>
              <a:t> </a:t>
            </a:r>
            <a:r>
              <a:rPr lang="pt-BR" sz="2800" dirty="0" err="1" smtClean="0"/>
              <a:t>Language</a:t>
            </a:r>
            <a:r>
              <a:rPr lang="pt-BR" sz="2800" dirty="0" smtClean="0"/>
              <a:t> </a:t>
            </a:r>
            <a:r>
              <a:rPr lang="pt-BR" sz="2800" dirty="0" err="1" smtClean="0"/>
              <a:t>Teacher</a:t>
            </a:r>
            <a:r>
              <a:rPr lang="pt-BR" sz="2800" dirty="0" smtClean="0"/>
              <a:t> </a:t>
            </a:r>
            <a:r>
              <a:rPr lang="pt-BR" sz="2800" dirty="0" err="1" smtClean="0"/>
              <a:t>Education</a:t>
            </a:r>
            <a:r>
              <a:rPr lang="pt-BR" sz="2800" dirty="0" smtClean="0"/>
              <a:t/>
            </a:r>
            <a:br>
              <a:rPr lang="pt-BR" sz="2800" dirty="0" smtClean="0"/>
            </a:br>
            <a:r>
              <a:rPr lang="pt-BR" sz="2800" dirty="0" smtClean="0"/>
              <a:t> (</a:t>
            </a:r>
            <a:r>
              <a:rPr lang="pt-BR" sz="2800" dirty="0" err="1" smtClean="0"/>
              <a:t>Hawkins</a:t>
            </a:r>
            <a:r>
              <a:rPr lang="pt-BR" sz="2800" dirty="0" smtClean="0"/>
              <a:t> &amp; Norton, 2009)</a:t>
            </a:r>
            <a:endParaRPr lang="pt-BR" sz="2800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>
              <a:lnSpc>
                <a:spcPct val="80000"/>
              </a:lnSpc>
              <a:buNone/>
            </a:pPr>
            <a:r>
              <a:rPr lang="pt-BR" sz="2000" dirty="0" smtClean="0"/>
              <a:t>		</a:t>
            </a:r>
          </a:p>
          <a:p>
            <a:pPr algn="just">
              <a:lnSpc>
                <a:spcPct val="80000"/>
              </a:lnSpc>
              <a:buNone/>
            </a:pPr>
            <a:r>
              <a:rPr lang="pt-BR" sz="2000" dirty="0" smtClean="0"/>
              <a:t>		</a:t>
            </a:r>
            <a:r>
              <a:rPr lang="pt-BR" dirty="0" smtClean="0"/>
              <a:t>As abordagens críticas surgiram com o objetivo de aproximar os sistemas educacionais e os diferentes contextos de ensino-aprendizagem e desafiar as visões tradicionais de linguagem. </a:t>
            </a:r>
          </a:p>
          <a:p>
            <a:pPr>
              <a:lnSpc>
                <a:spcPct val="80000"/>
              </a:lnSpc>
              <a:buNone/>
            </a:pPr>
            <a:endParaRPr lang="pt-BR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Temas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formação</a:t>
            </a:r>
            <a:r>
              <a:rPr lang="en-US" dirty="0" smtClean="0"/>
              <a:t> de </a:t>
            </a:r>
            <a:r>
              <a:rPr lang="en-US" dirty="0" err="1" smtClean="0"/>
              <a:t>professores</a:t>
            </a:r>
            <a:r>
              <a:rPr lang="en-US" dirty="0" smtClean="0"/>
              <a:t> de </a:t>
            </a:r>
            <a:r>
              <a:rPr lang="en-US" dirty="0" err="1" smtClean="0"/>
              <a:t>línguas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pt-BR" sz="1800" dirty="0" smtClean="0"/>
              <a:t>b) O papel dos falantes nativos e não-nativos na profissão:</a:t>
            </a:r>
          </a:p>
          <a:p>
            <a:pPr algn="just">
              <a:buNone/>
            </a:pPr>
            <a:r>
              <a:rPr lang="pt-BR" sz="1800" dirty="0" smtClean="0"/>
              <a:t>		Devido a grande quantidades de profissionais não-nativos que trabalham com ensino de línguas em todo mundo, é importante refletir sobre o papel dos não-nativos na profissão e as implicações para a formação de professores.  </a:t>
            </a:r>
          </a:p>
          <a:p>
            <a:pPr algn="just">
              <a:buNone/>
            </a:pPr>
            <a:r>
              <a:rPr lang="pt-BR" sz="1800" dirty="0" smtClean="0"/>
              <a:t>		Lia </a:t>
            </a:r>
            <a:r>
              <a:rPr lang="pt-BR" sz="1800" dirty="0" err="1" smtClean="0"/>
              <a:t>Kamhi-Stein</a:t>
            </a:r>
            <a:r>
              <a:rPr lang="pt-BR" sz="1800" dirty="0" smtClean="0"/>
              <a:t> (2000a) identifica quatro necessidades básicas de professores não-nativos:</a:t>
            </a:r>
          </a:p>
          <a:p>
            <a:pPr algn="just">
              <a:buNone/>
            </a:pPr>
            <a:r>
              <a:rPr lang="pt-BR" sz="1800" dirty="0" smtClean="0"/>
              <a:t>	a) Insegurança com relação à competência profissional;</a:t>
            </a:r>
          </a:p>
          <a:p>
            <a:pPr algn="just">
              <a:buNone/>
            </a:pPr>
            <a:r>
              <a:rPr lang="pt-BR" sz="1800" dirty="0" smtClean="0"/>
              <a:t>	b) Auto-percepção de necessidade de aprimoramento </a:t>
            </a:r>
            <a:r>
              <a:rPr lang="pt-BR" sz="1800" dirty="0" err="1" smtClean="0"/>
              <a:t>linguístico</a:t>
            </a:r>
            <a:r>
              <a:rPr lang="pt-BR" sz="1800" dirty="0" smtClean="0"/>
              <a:t>;</a:t>
            </a:r>
          </a:p>
          <a:p>
            <a:pPr algn="just">
              <a:buNone/>
            </a:pPr>
            <a:r>
              <a:rPr lang="pt-BR" sz="1800" dirty="0" smtClean="0"/>
              <a:t>	c) Pouca visibilidade em programas TESOL;</a:t>
            </a:r>
          </a:p>
          <a:p>
            <a:pPr algn="just">
              <a:buNone/>
            </a:pPr>
            <a:r>
              <a:rPr lang="pt-BR" sz="1800" dirty="0" smtClean="0"/>
              <a:t>	d) Preconceito com relação à sua etnia e ao fato de ser não-nativo.</a:t>
            </a:r>
          </a:p>
          <a:p>
            <a:pPr algn="just"/>
            <a:endParaRPr lang="pt-BR" sz="18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/>
              <a:t/>
            </a:r>
            <a:br>
              <a:rPr lang="pt-BR" dirty="0" smtClean="0"/>
            </a:br>
            <a:r>
              <a:rPr lang="pt-BR" sz="2800" dirty="0" smtClean="0"/>
              <a:t>Sugestões para lidar com essas questões:</a:t>
            </a:r>
            <a:r>
              <a:rPr lang="pt-BR" dirty="0" smtClean="0"/>
              <a:t/>
            </a:r>
            <a:br>
              <a:rPr lang="pt-BR" dirty="0" smtClean="0"/>
            </a:b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pt-BR" sz="2000" dirty="0" smtClean="0"/>
              <a:t>a) explorar as crenças sobre ensino e aprendizagem;</a:t>
            </a:r>
          </a:p>
          <a:p>
            <a:pPr algn="just">
              <a:buNone/>
            </a:pPr>
            <a:r>
              <a:rPr lang="pt-BR" sz="2000" dirty="0" smtClean="0"/>
              <a:t>b) participar de projetos colaborativos;</a:t>
            </a:r>
          </a:p>
          <a:p>
            <a:pPr algn="just">
              <a:buNone/>
            </a:pPr>
            <a:r>
              <a:rPr lang="pt-BR" sz="2000" dirty="0" smtClean="0"/>
              <a:t>c) escolher professores não-nativos experientes para servirem de mentores e modelos;</a:t>
            </a:r>
          </a:p>
          <a:p>
            <a:pPr algn="just">
              <a:buNone/>
            </a:pPr>
            <a:r>
              <a:rPr lang="pt-BR" sz="2000" dirty="0" smtClean="0"/>
              <a:t>d) desenvolver redes de apoio informal;</a:t>
            </a:r>
          </a:p>
          <a:p>
            <a:pPr algn="just">
              <a:buNone/>
            </a:pPr>
            <a:r>
              <a:rPr lang="pt-BR" sz="2000" dirty="0" smtClean="0"/>
              <a:t>e) cursos voltados ao desenvolvimento da proficiência </a:t>
            </a:r>
            <a:r>
              <a:rPr lang="pt-BR" sz="2000" dirty="0" err="1" smtClean="0"/>
              <a:t>linguística</a:t>
            </a:r>
            <a:r>
              <a:rPr lang="pt-BR" sz="2000" dirty="0" smtClean="0"/>
              <a:t> em nível acadêmico como pré-requisito para atuar profissionalmente.</a:t>
            </a:r>
          </a:p>
          <a:p>
            <a:pPr>
              <a:buNone/>
            </a:pPr>
            <a:endParaRPr lang="pt-BR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/>
              <a:t>Inclusão digital</a:t>
            </a:r>
            <a:br>
              <a:rPr lang="pt-BR" dirty="0" smtClean="0"/>
            </a:b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t-BR" sz="1800" i="1" dirty="0" smtClean="0"/>
              <a:t>TESOL MA </a:t>
            </a:r>
            <a:r>
              <a:rPr lang="pt-BR" sz="1800" i="1" dirty="0" err="1" smtClean="0"/>
              <a:t>program</a:t>
            </a:r>
            <a:r>
              <a:rPr lang="pt-BR" sz="1800" dirty="0" smtClean="0"/>
              <a:t>: inclui a tecnologia no currículo de formação de professores, oferecendo treinamento online e banco de dados eletrônico. </a:t>
            </a:r>
          </a:p>
          <a:p>
            <a:pPr algn="just"/>
            <a:r>
              <a:rPr lang="pt-BR" sz="1800" dirty="0" smtClean="0"/>
              <a:t>Alunos são apresentados ao CALL (</a:t>
            </a:r>
            <a:r>
              <a:rPr lang="pt-BR" sz="1800" i="1" dirty="0" err="1" smtClean="0"/>
              <a:t>Computer</a:t>
            </a:r>
            <a:r>
              <a:rPr lang="pt-BR" sz="1800" i="1" dirty="0" smtClean="0"/>
              <a:t> </a:t>
            </a:r>
            <a:r>
              <a:rPr lang="pt-BR" sz="1800" i="1" dirty="0" err="1" smtClean="0"/>
              <a:t>assisted</a:t>
            </a:r>
            <a:r>
              <a:rPr lang="pt-BR" sz="1800" i="1" dirty="0" smtClean="0"/>
              <a:t> </a:t>
            </a:r>
            <a:r>
              <a:rPr lang="pt-BR" sz="1800" i="1" dirty="0" err="1" smtClean="0"/>
              <a:t>language</a:t>
            </a:r>
            <a:r>
              <a:rPr lang="pt-BR" sz="1800" i="1" dirty="0" smtClean="0"/>
              <a:t> </a:t>
            </a:r>
            <a:r>
              <a:rPr lang="pt-BR" sz="1800" i="1" dirty="0" err="1" smtClean="0"/>
              <a:t>learning</a:t>
            </a:r>
            <a:r>
              <a:rPr lang="pt-BR" sz="1800" dirty="0" smtClean="0"/>
              <a:t>): planejam aulas usando a internet e recursos de Power </a:t>
            </a:r>
            <a:r>
              <a:rPr lang="pt-BR" sz="1800" dirty="0" err="1" smtClean="0"/>
              <a:t>Point</a:t>
            </a:r>
            <a:r>
              <a:rPr lang="pt-BR" sz="1800" dirty="0" smtClean="0"/>
              <a:t>, aprendem a construir uma página como projeto de curso, etc.</a:t>
            </a:r>
          </a:p>
          <a:p>
            <a:pPr algn="just"/>
            <a:r>
              <a:rPr lang="pt-BR" sz="1800" dirty="0" smtClean="0"/>
              <a:t>Além de desenvolver a competência informativa, há outros benefícios como:</a:t>
            </a:r>
          </a:p>
          <a:p>
            <a:pPr algn="just">
              <a:buNone/>
            </a:pPr>
            <a:r>
              <a:rPr lang="pt-BR" sz="1800" dirty="0" smtClean="0"/>
              <a:t>	- melhora a participação dos alunos com diferentes estilos de aprendizagem e personalidades;</a:t>
            </a:r>
          </a:p>
          <a:p>
            <a:pPr algn="just">
              <a:buNone/>
            </a:pPr>
            <a:r>
              <a:rPr lang="pt-BR" sz="1800" dirty="0" smtClean="0"/>
              <a:t>	- melhora a participação de alunos não-nativos provenientes de diferentes contextos por reduzir as barreiras </a:t>
            </a:r>
            <a:r>
              <a:rPr lang="pt-BR" sz="1800" dirty="0" err="1" smtClean="0"/>
              <a:t>linguísticas</a:t>
            </a:r>
            <a:r>
              <a:rPr lang="pt-BR" sz="1800" dirty="0" smtClean="0"/>
              <a:t> e culturais. </a:t>
            </a:r>
          </a:p>
          <a:p>
            <a:pPr>
              <a:buNone/>
            </a:pPr>
            <a:endParaRPr lang="pt-BR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z="2800" dirty="0" smtClean="0"/>
              <a:t>Conhecimento dos padrões e processos de atribuição</a:t>
            </a:r>
            <a:endParaRPr lang="pt-BR" sz="2800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pt-BR" sz="1600" dirty="0" smtClean="0"/>
              <a:t>		Os esforços atuais da reforma educacional apontam a responsabilidade como  tema central, exigindo do professor uma prática adequada a padrões específicos ditados pelas associações profissionais e contextos de trabalho. Um desafio é assegurar que os professores conheçam a diversidade de padrões relacionados ao ESL desenvolvidos por diferentes entidades:</a:t>
            </a:r>
          </a:p>
          <a:p>
            <a:pPr algn="just">
              <a:buNone/>
            </a:pPr>
            <a:endParaRPr lang="pt-BR" sz="1600" dirty="0" smtClean="0"/>
          </a:p>
          <a:p>
            <a:pPr algn="just">
              <a:buNone/>
            </a:pPr>
            <a:r>
              <a:rPr lang="en-US" sz="1400" b="1" dirty="0" smtClean="0"/>
              <a:t>- </a:t>
            </a:r>
            <a:r>
              <a:rPr lang="pt-BR" sz="1400" dirty="0" smtClean="0"/>
              <a:t>ESL Standards for </a:t>
            </a:r>
            <a:r>
              <a:rPr lang="pt-BR" sz="1400" dirty="0" err="1" smtClean="0"/>
              <a:t>Pre</a:t>
            </a:r>
            <a:r>
              <a:rPr lang="pt-BR" sz="1400" dirty="0" smtClean="0"/>
              <a:t>-K-12 </a:t>
            </a:r>
            <a:r>
              <a:rPr lang="pt-BR" sz="1400" dirty="0" err="1" smtClean="0"/>
              <a:t>Students</a:t>
            </a:r>
            <a:r>
              <a:rPr lang="pt-BR" sz="1400" dirty="0" smtClean="0"/>
              <a:t> </a:t>
            </a:r>
            <a:r>
              <a:rPr lang="en-US" sz="1400" dirty="0" smtClean="0"/>
              <a:t>(TESOL, 1997) </a:t>
            </a:r>
            <a:r>
              <a:rPr lang="pt-BR" sz="1400" dirty="0" smtClean="0"/>
              <a:t>Online </a:t>
            </a:r>
            <a:r>
              <a:rPr lang="pt-BR" sz="1400" dirty="0" err="1" smtClean="0"/>
              <a:t>Edition</a:t>
            </a:r>
            <a:endParaRPr lang="pt-BR" sz="1400" dirty="0" smtClean="0"/>
          </a:p>
          <a:p>
            <a:pPr algn="just">
              <a:buNone/>
            </a:pPr>
            <a:r>
              <a:rPr lang="en-US" sz="1400" dirty="0" smtClean="0"/>
              <a:t>- Standards for Adult education ESL Programs (TESOL, 2003)</a:t>
            </a:r>
            <a:endParaRPr lang="pt-BR" sz="1400" dirty="0" smtClean="0"/>
          </a:p>
          <a:p>
            <a:pPr algn="just">
              <a:buNone/>
            </a:pPr>
            <a:r>
              <a:rPr lang="en-US" sz="1400" u="sng" dirty="0" smtClean="0">
                <a:hlinkClick r:id="rId2"/>
              </a:rPr>
              <a:t>http://www.tesol.org</a:t>
            </a:r>
            <a:endParaRPr lang="en-US" sz="1400" u="sng" dirty="0" smtClean="0"/>
          </a:p>
          <a:p>
            <a:pPr algn="just">
              <a:buNone/>
            </a:pPr>
            <a:r>
              <a:rPr lang="en-US" sz="1400" dirty="0" smtClean="0"/>
              <a:t>- Standards for English as a New Language (for teachers of students ages 3–18+)</a:t>
            </a:r>
            <a:endParaRPr lang="pt-BR" sz="1400" dirty="0" smtClean="0"/>
          </a:p>
          <a:p>
            <a:pPr algn="just">
              <a:buNone/>
            </a:pPr>
            <a:r>
              <a:rPr lang="en-US" sz="1400" dirty="0" smtClean="0"/>
              <a:t>(2001) – (</a:t>
            </a:r>
            <a:r>
              <a:rPr lang="en-US" sz="1400" dirty="0" err="1" smtClean="0"/>
              <a:t>Financiado</a:t>
            </a:r>
            <a:r>
              <a:rPr lang="en-US" sz="1400" dirty="0" smtClean="0"/>
              <a:t> </a:t>
            </a:r>
            <a:r>
              <a:rPr lang="en-US" sz="1400" dirty="0" err="1" smtClean="0"/>
              <a:t>pelo</a:t>
            </a:r>
            <a:r>
              <a:rPr lang="en-US" sz="1400" dirty="0" smtClean="0"/>
              <a:t> </a:t>
            </a:r>
            <a:r>
              <a:rPr lang="en-US" sz="1400" i="1" dirty="0" smtClean="0"/>
              <a:t>U.S. Department of Education </a:t>
            </a:r>
            <a:r>
              <a:rPr lang="en-US" sz="1400" dirty="0" smtClean="0"/>
              <a:t>e</a:t>
            </a:r>
            <a:r>
              <a:rPr lang="en-US" sz="1400" i="1" dirty="0" smtClean="0"/>
              <a:t> National Science Foundation)</a:t>
            </a:r>
            <a:r>
              <a:rPr lang="en-US" sz="1400" dirty="0" smtClean="0"/>
              <a:t>: </a:t>
            </a:r>
            <a:r>
              <a:rPr lang="en-US" sz="1400" u="sng" dirty="0" smtClean="0">
                <a:hlinkClick r:id="rId3"/>
              </a:rPr>
              <a:t>http://www.nbpts.org/userfiles/File/emc_enl_standards.pdf</a:t>
            </a:r>
            <a:endParaRPr lang="en-US" sz="1400" u="sng" dirty="0" smtClean="0"/>
          </a:p>
          <a:p>
            <a:pPr algn="just">
              <a:buNone/>
            </a:pPr>
            <a:r>
              <a:rPr lang="en-US" sz="1400" dirty="0" smtClean="0"/>
              <a:t>- American Council on the Teaching of Foreign Languages (ACTFL) standards</a:t>
            </a:r>
            <a:endParaRPr lang="pt-BR" sz="1400" dirty="0" smtClean="0"/>
          </a:p>
          <a:p>
            <a:pPr algn="just">
              <a:buNone/>
            </a:pPr>
            <a:r>
              <a:rPr lang="en-US" sz="1400" u="sng" dirty="0" smtClean="0">
                <a:hlinkClick r:id="rId4"/>
              </a:rPr>
              <a:t>http://www.actfl.org</a:t>
            </a:r>
            <a:endParaRPr lang="pt-BR" sz="1400" dirty="0" smtClean="0"/>
          </a:p>
          <a:p>
            <a:pPr>
              <a:buNone/>
            </a:pPr>
            <a:r>
              <a:rPr lang="en-US" sz="1600" dirty="0" smtClean="0"/>
              <a:t> </a:t>
            </a:r>
            <a:endParaRPr lang="pt-BR" sz="1600" dirty="0" smtClean="0"/>
          </a:p>
          <a:p>
            <a:endParaRPr lang="pt-BR" sz="14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/>
              <a:t>Avaliação baseada no desempenho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pt-BR" sz="1600" dirty="0" smtClean="0"/>
              <a:t>•Tendências atuais de avaliação: avaliação baseada no desempenho e a aplicação de diferentes mecanismos de avaliação:</a:t>
            </a:r>
          </a:p>
          <a:p>
            <a:pPr>
              <a:buNone/>
            </a:pPr>
            <a:r>
              <a:rPr lang="en-US" sz="1600" i="1" dirty="0" smtClean="0"/>
              <a:t>- take-home comprehensive examinations</a:t>
            </a:r>
          </a:p>
          <a:p>
            <a:pPr>
              <a:buNone/>
            </a:pPr>
            <a:r>
              <a:rPr lang="pt-BR" sz="1600" i="1" dirty="0" smtClean="0"/>
              <a:t>- </a:t>
            </a:r>
            <a:r>
              <a:rPr lang="pt-BR" sz="1600" i="1" dirty="0" err="1" smtClean="0"/>
              <a:t>grading</a:t>
            </a:r>
            <a:r>
              <a:rPr lang="pt-BR" sz="1600" i="1" dirty="0" smtClean="0"/>
              <a:t> </a:t>
            </a:r>
            <a:r>
              <a:rPr lang="pt-BR" sz="1600" i="1" dirty="0" err="1" smtClean="0"/>
              <a:t>rubric</a:t>
            </a:r>
            <a:r>
              <a:rPr lang="pt-BR" sz="1600" dirty="0" smtClean="0"/>
              <a:t> </a:t>
            </a:r>
          </a:p>
          <a:p>
            <a:pPr>
              <a:buNone/>
            </a:pPr>
            <a:r>
              <a:rPr lang="pt-BR" sz="1600" i="1" dirty="0" smtClean="0"/>
              <a:t>- </a:t>
            </a:r>
            <a:r>
              <a:rPr lang="pt-BR" sz="1600" i="1" dirty="0" err="1" smtClean="0"/>
              <a:t>portfolios</a:t>
            </a:r>
            <a:endParaRPr lang="pt-BR" sz="1600" i="1" dirty="0" smtClean="0"/>
          </a:p>
          <a:p>
            <a:pPr>
              <a:buNone/>
            </a:pPr>
            <a:r>
              <a:rPr lang="en-US" sz="1600" i="1" dirty="0" smtClean="0"/>
              <a:t>• </a:t>
            </a:r>
            <a:r>
              <a:rPr lang="en-US" sz="1600" i="1" dirty="0" err="1" smtClean="0"/>
              <a:t>Outros</a:t>
            </a:r>
            <a:r>
              <a:rPr lang="en-US" sz="1600" i="1" dirty="0" smtClean="0"/>
              <a:t> </a:t>
            </a:r>
            <a:r>
              <a:rPr lang="en-US" sz="1600" i="1" dirty="0" err="1" smtClean="0"/>
              <a:t>métodos</a:t>
            </a:r>
            <a:r>
              <a:rPr lang="en-US" sz="1600" i="1" dirty="0" smtClean="0"/>
              <a:t> de </a:t>
            </a:r>
            <a:r>
              <a:rPr lang="en-US" sz="1600" i="1" dirty="0" err="1" smtClean="0"/>
              <a:t>avaliação</a:t>
            </a:r>
            <a:r>
              <a:rPr lang="en-US" sz="1600" i="1" dirty="0" smtClean="0"/>
              <a:t>:</a:t>
            </a:r>
            <a:endParaRPr lang="pt-BR" sz="1600" i="1" dirty="0" smtClean="0"/>
          </a:p>
          <a:p>
            <a:pPr>
              <a:buNone/>
            </a:pPr>
            <a:r>
              <a:rPr lang="en-US" sz="1600" dirty="0" smtClean="0"/>
              <a:t>- self-assessment		- dramatic performances</a:t>
            </a:r>
          </a:p>
          <a:p>
            <a:pPr>
              <a:buNone/>
            </a:pPr>
            <a:r>
              <a:rPr lang="en-US" sz="1600" dirty="0" smtClean="0"/>
              <a:t>- projects			- interviews</a:t>
            </a:r>
          </a:p>
          <a:p>
            <a:pPr>
              <a:buNone/>
            </a:pPr>
            <a:r>
              <a:rPr lang="en-US" sz="1600" dirty="0" smtClean="0"/>
              <a:t>- learning logs		- observations</a:t>
            </a:r>
          </a:p>
          <a:p>
            <a:pPr>
              <a:buNone/>
            </a:pPr>
            <a:r>
              <a:rPr lang="en-US" sz="1600" dirty="0" smtClean="0"/>
              <a:t>- oral debates		- tests</a:t>
            </a:r>
          </a:p>
          <a:p>
            <a:pPr>
              <a:buNone/>
            </a:pPr>
            <a:r>
              <a:rPr lang="en-US" sz="1600" dirty="0" smtClean="0"/>
              <a:t>- role plays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/>
              <a:t>Novas parcerias e papéis</a:t>
            </a:r>
            <a:endParaRPr lang="pt-BR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t-BR" sz="2400" i="1" dirty="0" smtClean="0"/>
              <a:t>Ensino integrando língua e conteúdo</a:t>
            </a:r>
            <a:r>
              <a:rPr lang="pt-BR" sz="2400" dirty="0" smtClean="0"/>
              <a:t>: professores especialistas em língua e em conteúdo que devem ajudar alunos de classes menos favorecidas a compreenderem conteúdos considerados difíceis, além de ensinar estratégias de aprendizagem. Alunos utilizam a língua para processar, construir e obter informações relevantes para produção oral e escrita. </a:t>
            </a:r>
          </a:p>
          <a:p>
            <a:pPr algn="just"/>
            <a:endParaRPr lang="pt-BR" sz="24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2800" dirty="0" smtClean="0"/>
              <a:t>Escopo e definição</a:t>
            </a:r>
            <a:br>
              <a:rPr lang="pt-BR" sz="2800" dirty="0" smtClean="0"/>
            </a:br>
            <a:endParaRPr lang="pt-BR" sz="2800" dirty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>
              <a:buNone/>
            </a:pPr>
            <a:r>
              <a:rPr lang="pt-BR" sz="2000" dirty="0" smtClean="0"/>
              <a:t>-  Teoria crítica (Escola de Frankfurt): nossos conhecimentos do mundo são construídos por fatores contextuais que são ideologicamente informados.</a:t>
            </a:r>
          </a:p>
          <a:p>
            <a:pPr algn="just">
              <a:buNone/>
            </a:pPr>
            <a:r>
              <a:rPr lang="pt-BR" sz="2000" dirty="0" smtClean="0"/>
              <a:t>-   Pedagogia crítica (Paulo Freire): relacionada com a ação social e mudança educacional.</a:t>
            </a:r>
          </a:p>
          <a:p>
            <a:pPr algn="just">
              <a:buNone/>
            </a:pPr>
            <a:r>
              <a:rPr lang="pt-BR" sz="2000" dirty="0" smtClean="0"/>
              <a:t>-  Definição de “crítica”: enfoca como as ideologias dominantes na sociedade levam à construção de interpretações e significados de forma a privilegiar certos grupos de pessoas e marginalizar outros.</a:t>
            </a:r>
          </a:p>
          <a:p>
            <a:pPr>
              <a:lnSpc>
                <a:spcPct val="80000"/>
              </a:lnSpc>
              <a:buNone/>
            </a:pPr>
            <a:endParaRPr lang="pt-BR" sz="1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bg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bg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nimClr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chemeClr val="bg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2400" dirty="0" smtClean="0"/>
              <a:t>Formação Crítica de Professores de Línguas</a:t>
            </a:r>
            <a:br>
              <a:rPr lang="pt-BR" sz="2400" dirty="0" smtClean="0"/>
            </a:br>
            <a:endParaRPr lang="pt-BR" sz="2400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>
              <a:lnSpc>
                <a:spcPct val="90000"/>
              </a:lnSpc>
              <a:buNone/>
            </a:pPr>
            <a:r>
              <a:rPr lang="pt-BR" dirty="0"/>
              <a:t>		</a:t>
            </a:r>
            <a:r>
              <a:rPr lang="pt-BR" sz="1800" dirty="0" smtClean="0"/>
              <a:t>Desde que língua, cultura e identidade estão interligados, o professor de línguas está em uma posição privilegiada para lidar com a desigualdade educacional. O professor de línguas crítico torna transparente as complexas relações entre os falantes de grupos sociais menos e mais favorecidos, e tem potencial para romper relações de poder potencialmente opressivas e prejudiciais. Partindo da idéia de que a língua não é neutra, mas carrega uma série de significados, intenções e pressupostos, o professor crítico trabalha com seus alunos para desconstruir línguas, textos e discursos com o objetivo de investigar os interesses que servem e as mensagens que são veiculadas explicitamente ou implicitamente.</a:t>
            </a:r>
          </a:p>
          <a:p>
            <a:pPr algn="just">
              <a:lnSpc>
                <a:spcPct val="90000"/>
              </a:lnSpc>
              <a:buFont typeface="Wingdings" pitchFamily="2" charset="2"/>
              <a:buNone/>
            </a:pPr>
            <a:endParaRPr lang="pt-BR" sz="18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5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2" grpId="0"/>
      <p:bldP spid="512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3200" dirty="0" smtClean="0"/>
              <a:t>Auto-reflexão crítica</a:t>
            </a:r>
            <a:endParaRPr lang="pt-BR" sz="3200" dirty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/>
            <a:r>
              <a:rPr lang="pt-BR" sz="1800" dirty="0" smtClean="0"/>
              <a:t>Ao enfocar as desigualdades, o professor de línguas crítico encoraja alunos/professores a refletir criticamente sobre suas próprias identidades e posicionamentos na sociedade. A auto-reflexão proporciona uma janela para a relação entre o mundo social e individual, enfatizando tanto as coerções quanto as possibilidades de mudança social.</a:t>
            </a:r>
          </a:p>
          <a:p>
            <a:pPr algn="just"/>
            <a:r>
              <a:rPr lang="pt-BR" sz="1800" dirty="0" smtClean="0"/>
              <a:t>O termo </a:t>
            </a:r>
            <a:r>
              <a:rPr lang="pt-BR" sz="1800" i="1" dirty="0" err="1" smtClean="0"/>
              <a:t>praxis</a:t>
            </a:r>
            <a:r>
              <a:rPr lang="pt-BR" sz="1800" dirty="0" smtClean="0"/>
              <a:t> implica o reconhecimento por parte dos alunos/professores das diferenças de poder entre grupos sociais, reflexões sobre seus próprios posicionamentos dentro dessas relações de poder e a compreensão das implicações de tais diferenças para o ensino e aprendizagem de línguas. Dependendo do contexto, práxis pode ajudar o aluno/professor a construir uma forma de resistência a práticas sociais opressivas.</a:t>
            </a:r>
          </a:p>
          <a:p>
            <a:pPr>
              <a:lnSpc>
                <a:spcPct val="80000"/>
              </a:lnSpc>
              <a:buNone/>
            </a:pPr>
            <a:endParaRPr lang="pt-BR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3200" dirty="0" smtClean="0"/>
              <a:t>Relações pedagógicas críticas</a:t>
            </a:r>
            <a:br>
              <a:rPr lang="pt-BR" sz="3200" dirty="0" smtClean="0"/>
            </a:br>
            <a:endParaRPr lang="pt-BR" sz="3200" dirty="0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>
              <a:buNone/>
            </a:pPr>
            <a:r>
              <a:rPr lang="pt-BR" sz="2000" dirty="0" smtClean="0"/>
              <a:t>		Se o objetivo da pedagogia crítica é fortalecer os aprendizes, as relações de poder entre os professores/educadores e os alunos/professores devem ser estruturadas de forma equitativa. Essa estrutura não deve  apenas servir de modelo para práticas educacionais críticas, mas também encorajar os alunos/professores a considerar maneiras nas quais suas práticas podem aumentar as oportunidades de aprendizagem na sala de aula. Essa reestruturação pedagógica das relações de poder entre professores/educadores e alunos/professores, ambos podendo contribuir para a construção do conhecimento, fazem da pesquisa colaborativa uma ferramenta poderosa.</a:t>
            </a:r>
          </a:p>
          <a:p>
            <a:pPr>
              <a:buFont typeface="Wingdings" pitchFamily="2" charset="2"/>
              <a:buNone/>
            </a:pPr>
            <a:endParaRPr lang="pt-BR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3200" dirty="0" smtClean="0"/>
              <a:t>Pontos para reflexão</a:t>
            </a:r>
            <a:endParaRPr lang="pt-BR" sz="3200" dirty="0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/>
            <a:r>
              <a:rPr lang="pt-BR" sz="2000" dirty="0" smtClean="0"/>
              <a:t>A natureza situacional dos programas e das práticas. Em cada caso, formadores de professores </a:t>
            </a:r>
            <a:r>
              <a:rPr lang="pt-BR" sz="2000" dirty="0" err="1" smtClean="0"/>
              <a:t>apoiam-se</a:t>
            </a:r>
            <a:r>
              <a:rPr lang="pt-BR" sz="2000" dirty="0" smtClean="0"/>
              <a:t> em seu conhecimento histórico e cultural do contexto e dos alunos para trabalhar de forma inovadora com os alunos/professores.</a:t>
            </a:r>
          </a:p>
          <a:p>
            <a:pPr algn="just"/>
            <a:r>
              <a:rPr lang="pt-BR" sz="2000" dirty="0" smtClean="0"/>
              <a:t>Resposta dos aprendizes: formadores de professores de línguas levam em consideração o conhecimento sobre as línguas, culturas, desejos e histórias de seus alunos/professores e associam a aprendizagem as experiências que os alunos trazem para a sala de aula.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3200" dirty="0" smtClean="0"/>
              <a:t>Pontos para reflexão</a:t>
            </a:r>
            <a:endParaRPr lang="pt-BR" sz="3200" dirty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/>
            <a:r>
              <a:rPr lang="pt-BR" sz="1800" dirty="0" smtClean="0"/>
              <a:t>Engajamento dialógico: formadores de professores de línguas usam o diálogo colaborativo para construir e mediar significados e visões de mundo. Em cada caso, o diálogo é usado para promover a reflexão entre os participantes, e para associar o desenvolvimento crítico explícito de temas ligados à justiça social e as práticas educacionais.</a:t>
            </a:r>
          </a:p>
          <a:p>
            <a:pPr algn="just"/>
            <a:r>
              <a:rPr lang="pt-BR" sz="1800" dirty="0" smtClean="0"/>
              <a:t>Capacidade de reflexão: formadores de professores revelam profunda capacidade de reflexão sobre suas próprias práticas. Além de discutirem objetivos e pedagogias, fornecem uma análise profunda do que acontece e como podem utilizar o que aprendem dessas experiências para redefinir possibilidades futuras.</a:t>
            </a:r>
          </a:p>
          <a:p>
            <a:pPr algn="just"/>
            <a:r>
              <a:rPr lang="pt-BR" sz="1800" dirty="0" err="1" smtClean="0"/>
              <a:t>Praxis</a:t>
            </a:r>
            <a:r>
              <a:rPr lang="pt-BR" sz="1800" dirty="0" smtClean="0"/>
              <a:t>: cada situação de ensino/aprendizagem define a noção de práxis pela integração entre teoria e prática nos interesses da mudança social e educacional.</a:t>
            </a:r>
          </a:p>
          <a:p>
            <a:endParaRPr lang="pt-B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t-BR" sz="3200" dirty="0" smtClean="0"/>
              <a:t>Pedagogia crítica</a:t>
            </a:r>
            <a:endParaRPr lang="pt-BR" sz="3200" dirty="0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/>
            <a:r>
              <a:rPr lang="pt-BR" sz="2400" dirty="0" smtClean="0"/>
              <a:t>Pedagogia das possibilidades: oferece esperança de que, como formadores de professores, possamos promover alguma mudança nas práticas institucionais que contribuem para a participação equitativa dos aprendizes de línguas na sociedade.</a:t>
            </a:r>
          </a:p>
          <a:p>
            <a:pPr algn="just"/>
            <a:r>
              <a:rPr lang="pt-BR" sz="2400" dirty="0" smtClean="0"/>
              <a:t>A teoria e a pedagogia crítica desafiam diretamente as relações de poder na sala de aula e buscam igualar essas relações: “quando o poder é distribuído e compartilhado, eleva-se o seu poder de mudança social”.</a:t>
            </a:r>
          </a:p>
          <a:p>
            <a:pPr>
              <a:lnSpc>
                <a:spcPct val="80000"/>
              </a:lnSpc>
            </a:pPr>
            <a:endParaRPr lang="pt-BR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Cápsulas">
  <a:themeElements>
    <a:clrScheme name="Cápsulas 1">
      <a:dk1>
        <a:srgbClr val="003366"/>
      </a:dk1>
      <a:lt1>
        <a:srgbClr val="FFFFFF"/>
      </a:lt1>
      <a:dk2>
        <a:srgbClr val="006666"/>
      </a:dk2>
      <a:lt2>
        <a:srgbClr val="666699"/>
      </a:lt2>
      <a:accent1>
        <a:srgbClr val="33CCCC"/>
      </a:accent1>
      <a:accent2>
        <a:srgbClr val="99CC99"/>
      </a:accent2>
      <a:accent3>
        <a:srgbClr val="FFFFFF"/>
      </a:accent3>
      <a:accent4>
        <a:srgbClr val="002A56"/>
      </a:accent4>
      <a:accent5>
        <a:srgbClr val="ADE2E2"/>
      </a:accent5>
      <a:accent6>
        <a:srgbClr val="8AB98A"/>
      </a:accent6>
      <a:hlink>
        <a:srgbClr val="003366"/>
      </a:hlink>
      <a:folHlink>
        <a:srgbClr val="CC99FF"/>
      </a:folHlink>
    </a:clrScheme>
    <a:fontScheme name="Cápsulas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ápsulas 1">
        <a:dk1>
          <a:srgbClr val="003366"/>
        </a:dk1>
        <a:lt1>
          <a:srgbClr val="FFFFFF"/>
        </a:lt1>
        <a:dk2>
          <a:srgbClr val="006666"/>
        </a:dk2>
        <a:lt2>
          <a:srgbClr val="666699"/>
        </a:lt2>
        <a:accent1>
          <a:srgbClr val="33CCCC"/>
        </a:accent1>
        <a:accent2>
          <a:srgbClr val="99CC99"/>
        </a:accent2>
        <a:accent3>
          <a:srgbClr val="FFFFFF"/>
        </a:accent3>
        <a:accent4>
          <a:srgbClr val="002A56"/>
        </a:accent4>
        <a:accent5>
          <a:srgbClr val="ADE2E2"/>
        </a:accent5>
        <a:accent6>
          <a:srgbClr val="8AB98A"/>
        </a:accent6>
        <a:hlink>
          <a:srgbClr val="003366"/>
        </a:hlink>
        <a:folHlink>
          <a:srgbClr val="CC99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ápsulas 2">
        <a:dk1>
          <a:srgbClr val="000000"/>
        </a:dk1>
        <a:lt1>
          <a:srgbClr val="FFFFFF"/>
        </a:lt1>
        <a:dk2>
          <a:srgbClr val="000000"/>
        </a:dk2>
        <a:lt2>
          <a:srgbClr val="808000"/>
        </a:lt2>
        <a:accent1>
          <a:srgbClr val="FFCC99"/>
        </a:accent1>
        <a:accent2>
          <a:srgbClr val="99CC00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8AB900"/>
        </a:accent6>
        <a:hlink>
          <a:srgbClr val="3366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ápsulas 3">
        <a:dk1>
          <a:srgbClr val="006699"/>
        </a:dk1>
        <a:lt1>
          <a:srgbClr val="FFFFFF"/>
        </a:lt1>
        <a:dk2>
          <a:srgbClr val="6699FF"/>
        </a:dk2>
        <a:lt2>
          <a:srgbClr val="FFFFFF"/>
        </a:lt2>
        <a:accent1>
          <a:srgbClr val="33CCCC"/>
        </a:accent1>
        <a:accent2>
          <a:srgbClr val="006699"/>
        </a:accent2>
        <a:accent3>
          <a:srgbClr val="B8CAFF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99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ápsulas 4">
        <a:dk1>
          <a:srgbClr val="000000"/>
        </a:dk1>
        <a:lt1>
          <a:srgbClr val="FFFFFF"/>
        </a:lt1>
        <a:dk2>
          <a:srgbClr val="9900CC"/>
        </a:dk2>
        <a:lt2>
          <a:srgbClr val="006600"/>
        </a:lt2>
        <a:accent1>
          <a:srgbClr val="33CC33"/>
        </a:accent1>
        <a:accent2>
          <a:srgbClr val="FFCC66"/>
        </a:accent2>
        <a:accent3>
          <a:srgbClr val="FFFFFF"/>
        </a:accent3>
        <a:accent4>
          <a:srgbClr val="000000"/>
        </a:accent4>
        <a:accent5>
          <a:srgbClr val="ADE2AD"/>
        </a:accent5>
        <a:accent6>
          <a:srgbClr val="E7B95C"/>
        </a:accent6>
        <a:hlink>
          <a:srgbClr val="0033CC"/>
        </a:hlink>
        <a:folHlink>
          <a:srgbClr val="CC00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ápsulas 5">
        <a:dk1>
          <a:srgbClr val="000066"/>
        </a:dk1>
        <a:lt1>
          <a:srgbClr val="FFFFFF"/>
        </a:lt1>
        <a:dk2>
          <a:srgbClr val="336699"/>
        </a:dk2>
        <a:lt2>
          <a:srgbClr val="FFFFEB"/>
        </a:lt2>
        <a:accent1>
          <a:srgbClr val="99CCFF"/>
        </a:accent1>
        <a:accent2>
          <a:srgbClr val="9999FF"/>
        </a:accent2>
        <a:accent3>
          <a:srgbClr val="ADB8CA"/>
        </a:accent3>
        <a:accent4>
          <a:srgbClr val="DADADA"/>
        </a:accent4>
        <a:accent5>
          <a:srgbClr val="CAE2FF"/>
        </a:accent5>
        <a:accent6>
          <a:srgbClr val="8A8AE7"/>
        </a:accent6>
        <a:hlink>
          <a:srgbClr val="CCCCFF"/>
        </a:hlink>
        <a:folHlink>
          <a:srgbClr val="C68D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ápsulas 6">
        <a:dk1>
          <a:srgbClr val="808000"/>
        </a:dk1>
        <a:lt1>
          <a:srgbClr val="FFFFFF"/>
        </a:lt1>
        <a:dk2>
          <a:srgbClr val="006666"/>
        </a:dk2>
        <a:lt2>
          <a:srgbClr val="FFFFFF"/>
        </a:lt2>
        <a:accent1>
          <a:srgbClr val="FFCC66"/>
        </a:accent1>
        <a:accent2>
          <a:srgbClr val="00ACA8"/>
        </a:accent2>
        <a:accent3>
          <a:srgbClr val="AAB8B8"/>
        </a:accent3>
        <a:accent4>
          <a:srgbClr val="DADADA"/>
        </a:accent4>
        <a:accent5>
          <a:srgbClr val="FFE2B8"/>
        </a:accent5>
        <a:accent6>
          <a:srgbClr val="009B98"/>
        </a:accent6>
        <a:hlink>
          <a:srgbClr val="CCCC00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ápsulas 7">
        <a:dk1>
          <a:srgbClr val="FFFFCC"/>
        </a:dk1>
        <a:lt1>
          <a:srgbClr val="FFFFFF"/>
        </a:lt1>
        <a:dk2>
          <a:srgbClr val="660033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FFCC00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ápsulas 8">
        <a:dk1>
          <a:srgbClr val="FF0000"/>
        </a:dk1>
        <a:lt1>
          <a:srgbClr val="FFFFFF"/>
        </a:lt1>
        <a:dk2>
          <a:srgbClr val="000000"/>
        </a:dk2>
        <a:lt2>
          <a:srgbClr val="FFFFFF"/>
        </a:lt2>
        <a:accent1>
          <a:srgbClr val="FFCC00"/>
        </a:accent1>
        <a:accent2>
          <a:srgbClr val="CC3300"/>
        </a:accent2>
        <a:accent3>
          <a:srgbClr val="AA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FF66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Capsules</Template>
  <TotalTime>461</TotalTime>
  <Words>1309</Words>
  <Application>Microsoft Office PowerPoint</Application>
  <PresentationFormat>Apresentação na tela (4:3)</PresentationFormat>
  <Paragraphs>112</Paragraphs>
  <Slides>25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25</vt:i4>
      </vt:variant>
    </vt:vector>
  </HeadingPairs>
  <TitlesOfParts>
    <vt:vector size="26" baseType="lpstr">
      <vt:lpstr>Cápsulas</vt:lpstr>
      <vt:lpstr>Um panorama da formação do professor de línguas</vt:lpstr>
      <vt:lpstr>Critical Language Teacher Education  (Hawkins &amp; Norton, 2009)</vt:lpstr>
      <vt:lpstr>Escopo e definição </vt:lpstr>
      <vt:lpstr>Formação Crítica de Professores de Línguas </vt:lpstr>
      <vt:lpstr>Auto-reflexão crítica</vt:lpstr>
      <vt:lpstr>Relações pedagógicas críticas </vt:lpstr>
      <vt:lpstr>Pontos para reflexão</vt:lpstr>
      <vt:lpstr>Pontos para reflexão</vt:lpstr>
      <vt:lpstr>Pedagogia crítica</vt:lpstr>
      <vt:lpstr>Críticas  </vt:lpstr>
      <vt:lpstr>Promessa da abordagem crítica</vt:lpstr>
      <vt:lpstr>Social and cultural perspectives (Framson &amp; Holliday, 2009)</vt:lpstr>
      <vt:lpstr>Alguns representantes da perspectiva social e cultural</vt:lpstr>
      <vt:lpstr>Alguns representantes da perspectiva sociocultural</vt:lpstr>
      <vt:lpstr>A prática sociocultural</vt:lpstr>
      <vt:lpstr>Abordagens e práticas contemporâneas</vt:lpstr>
      <vt:lpstr>Direcionamentos</vt:lpstr>
      <vt:lpstr>Key Themes in TESOL MA Teacher Education (Snow, 2005)</vt:lpstr>
      <vt:lpstr>Temas para formação de professores de línguas</vt:lpstr>
      <vt:lpstr>Temas para formação de professores de línguas</vt:lpstr>
      <vt:lpstr> Sugestões para lidar com essas questões: </vt:lpstr>
      <vt:lpstr>Inclusão digital </vt:lpstr>
      <vt:lpstr>Conhecimento dos padrões e processos de atribuição</vt:lpstr>
      <vt:lpstr>Avaliação baseada no desempenho</vt:lpstr>
      <vt:lpstr>Novas parcerias e papéis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Um panorama da formação do professor de línguas</dc:title>
  <dc:creator>Parreira</dc:creator>
  <cp:lastModifiedBy>usuario</cp:lastModifiedBy>
  <cp:revision>140</cp:revision>
  <dcterms:created xsi:type="dcterms:W3CDTF">2010-03-16T01:57:56Z</dcterms:created>
  <dcterms:modified xsi:type="dcterms:W3CDTF">2010-03-17T04:03:13Z</dcterms:modified>
</cp:coreProperties>
</file>

<file path=docProps/thumbnail.jpeg>
</file>